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A4"/>
    <a:srgbClr val="DD5C0A"/>
    <a:srgbClr val="00A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AF28-EF1C-0148-9F30-B58C9B07F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8D59E-57DE-E040-9C77-72C243906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A0B7F-0312-1340-B774-F2BDE6A7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5637A-E620-5940-B9DA-6544F048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80D49-A7D5-8442-AE9C-1E5D3B70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07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8C5B-02F1-0A4A-AE1C-5B786B60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981A7-E4CD-F947-A9A7-9067D0189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27D99-24E8-6E48-86F0-F240870C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014D9-3781-1748-B137-A311EDB3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32640-15A8-CC4A-B5A0-874B1DE7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0899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4BEEC-4B1F-3B46-9960-D84CAFA96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A46E6-1F7D-DE49-AB70-22BE829E7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B7141-5D0D-CE4F-8B8A-EE17715B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16E71-8265-6542-81B0-F85C298D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5EA25-6DBA-AA42-BB68-414C2C48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934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0BF0-8F7E-0F4C-AB9E-A908EC0D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BD39-F166-2841-9983-4EC45761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D41F-DD93-C341-A083-88368D98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5AAE0-1B30-2849-98CD-7EBD084B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AF996-46B0-5847-B1D3-80EAB4CB5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3337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1CA0-8490-C14C-849D-6CD49A25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AC53A-FC8A-5344-BC89-5840304D6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63576-659A-9545-8F91-4C0EBACC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CCA73-6C49-224A-B7BF-968F678B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3F2E2-4593-DF43-A994-E2309C36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306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E5FC-4259-7340-9E45-64C353ED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3042-2BD4-1D40-8F55-24B20C00C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492E0-0B3E-FF4D-8357-B33D15951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B54E5-A037-E84D-9FA2-5C2D8DD3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7B396-7649-BE45-AC05-56B33002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D3879-0E61-7649-825D-2975DD6C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6338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FC65-8054-7740-ACEC-0292E503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E84AA-0A9F-894A-AB71-DDE896DB5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700FC-B811-544F-95E1-3CC220E51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2ECCF-19E4-4148-9B3D-F52C8E5D0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3C788-5835-5E46-9C32-0F50938A4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D65DD-5C90-0541-973E-3D90ABE0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9CBAF-269B-7E4B-A3DB-19AB34AA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291E4-7763-6D48-B698-C61D5230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6292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4B61-A8E6-D142-A113-CEF34F49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B6993-6C3D-1147-AB60-0A255515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02099-C713-6549-AFAB-F02B75F7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C1D64-2AC2-B04F-AECC-085DEC609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2028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88508-ED2B-0044-92A3-B1C75093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B0C9D-8B6C-D740-B9D0-8E2EF8EA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BBDB0-214F-F348-8E4A-EBDA04DC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4612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E10C-9215-604E-9622-F0EC9FE6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661B-C8F3-F14A-B2C9-DAB07F47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3802-499A-294D-81EE-C9A734F84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F90F-701A-0B41-BC7F-54450477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AC8E8-1C39-B945-8D14-E4E579EA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86B3A-A358-3A42-89FD-20E5F5B3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2241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7396B-FC8C-4A47-A1A6-3144A095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E305F-B01E-EF42-B003-F5683CE7F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92506-9CCE-F048-A928-452EBB783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765BE-EFB2-0D47-953D-B0F5615F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9FDC3-0B04-8C44-B0CF-EDAA5B87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D2A39-89C4-6F4E-9AE3-45D4AA0B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235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BC693B-63DF-DD48-80D7-C63F8653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9EA65-622B-8D4F-A629-E9B0B16E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4007E-3F62-0240-97A5-B68DA3AAD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2E9C-9658-0745-B8A5-4D9718429EC0}" type="datetimeFigureOut">
              <a:rPr lang="en-IT" smtClean="0"/>
              <a:t>15/12/22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FB50-8217-8D46-8790-4D0576E40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41E93-059C-9141-9063-5B88FFDDD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31E6-7205-1543-BC86-494D3718038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704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EDA0785-A70E-B648-8ED1-07DCFCDE6C7C}"/>
              </a:ext>
            </a:extLst>
          </p:cNvPr>
          <p:cNvSpPr/>
          <p:nvPr/>
        </p:nvSpPr>
        <p:spPr>
          <a:xfrm>
            <a:off x="210724" y="814653"/>
            <a:ext cx="11807687" cy="5827573"/>
          </a:xfrm>
          <a:custGeom>
            <a:avLst/>
            <a:gdLst>
              <a:gd name="connsiteX0" fmla="*/ 0 w 11807687"/>
              <a:gd name="connsiteY0" fmla="*/ 0 h 5827573"/>
              <a:gd name="connsiteX1" fmla="*/ 11807687 w 11807687"/>
              <a:gd name="connsiteY1" fmla="*/ 0 h 5827573"/>
              <a:gd name="connsiteX2" fmla="*/ 11807687 w 11807687"/>
              <a:gd name="connsiteY2" fmla="*/ 5827573 h 5827573"/>
              <a:gd name="connsiteX3" fmla="*/ 0 w 11807687"/>
              <a:gd name="connsiteY3" fmla="*/ 5827573 h 5827573"/>
              <a:gd name="connsiteX4" fmla="*/ 0 w 11807687"/>
              <a:gd name="connsiteY4" fmla="*/ 0 h 58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7687" h="5827573" fill="none" extrusionOk="0">
                <a:moveTo>
                  <a:pt x="0" y="0"/>
                </a:moveTo>
                <a:cubicBezTo>
                  <a:pt x="1752238" y="-49533"/>
                  <a:pt x="10590872" y="-14809"/>
                  <a:pt x="11807687" y="0"/>
                </a:cubicBezTo>
                <a:cubicBezTo>
                  <a:pt x="11895326" y="2634878"/>
                  <a:pt x="11735008" y="3611211"/>
                  <a:pt x="11807687" y="5827573"/>
                </a:cubicBezTo>
                <a:cubicBezTo>
                  <a:pt x="10096829" y="5779342"/>
                  <a:pt x="5210570" y="5912028"/>
                  <a:pt x="0" y="5827573"/>
                </a:cubicBezTo>
                <a:cubicBezTo>
                  <a:pt x="-38581" y="4780263"/>
                  <a:pt x="63341" y="2102952"/>
                  <a:pt x="0" y="0"/>
                </a:cubicBezTo>
                <a:close/>
              </a:path>
              <a:path w="11807687" h="5827573" stroke="0" extrusionOk="0">
                <a:moveTo>
                  <a:pt x="0" y="0"/>
                </a:moveTo>
                <a:cubicBezTo>
                  <a:pt x="4995101" y="118645"/>
                  <a:pt x="6450305" y="116012"/>
                  <a:pt x="11807687" y="0"/>
                </a:cubicBezTo>
                <a:cubicBezTo>
                  <a:pt x="11674805" y="757715"/>
                  <a:pt x="11892638" y="3272865"/>
                  <a:pt x="11807687" y="5827573"/>
                </a:cubicBezTo>
                <a:cubicBezTo>
                  <a:pt x="9932128" y="5962173"/>
                  <a:pt x="2111847" y="5670377"/>
                  <a:pt x="0" y="5827573"/>
                </a:cubicBezTo>
                <a:cubicBezTo>
                  <a:pt x="-20187" y="3145388"/>
                  <a:pt x="-152480" y="2733708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942B110-6249-B947-8AE2-EB65A3430092}"/>
              </a:ext>
            </a:extLst>
          </p:cNvPr>
          <p:cNvCxnSpPr>
            <a:cxnSpLocks/>
          </p:cNvCxnSpPr>
          <p:nvPr/>
        </p:nvCxnSpPr>
        <p:spPr>
          <a:xfrm>
            <a:off x="1484545" y="968742"/>
            <a:ext cx="9113773" cy="2386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CB6E216-6EC0-264B-935F-082DAB7BE7EB}"/>
              </a:ext>
            </a:extLst>
          </p:cNvPr>
          <p:cNvCxnSpPr>
            <a:cxnSpLocks/>
          </p:cNvCxnSpPr>
          <p:nvPr/>
        </p:nvCxnSpPr>
        <p:spPr>
          <a:xfrm>
            <a:off x="7554064" y="968742"/>
            <a:ext cx="0" cy="2810044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D345AE5-2C0F-F34B-AC0C-5782AFB242E6}"/>
              </a:ext>
            </a:extLst>
          </p:cNvPr>
          <p:cNvCxnSpPr>
            <a:cxnSpLocks/>
          </p:cNvCxnSpPr>
          <p:nvPr/>
        </p:nvCxnSpPr>
        <p:spPr>
          <a:xfrm>
            <a:off x="4531674" y="1237103"/>
            <a:ext cx="0" cy="2541683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Table 10">
            <a:extLst>
              <a:ext uri="{FF2B5EF4-FFF2-40B4-BE49-F238E27FC236}">
                <a16:creationId xmlns:a16="http://schemas.microsoft.com/office/drawing/2014/main" id="{A33B476B-0C4C-594E-A4D4-FFDCDACB8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70643"/>
              </p:ext>
            </p:extLst>
          </p:nvPr>
        </p:nvGraphicFramePr>
        <p:xfrm>
          <a:off x="6577630" y="3286753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skiing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31AD9785-8B9F-E845-8AFB-35D7A4333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68018" y="-67404"/>
            <a:ext cx="2854243" cy="68328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8E3B78-3131-2B4F-84F0-8DA056B38932}"/>
              </a:ext>
            </a:extLst>
          </p:cNvPr>
          <p:cNvSpPr txBox="1"/>
          <p:nvPr/>
        </p:nvSpPr>
        <p:spPr>
          <a:xfrm>
            <a:off x="173589" y="537654"/>
            <a:ext cx="2908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>
                <a:latin typeface="Helvetica" pitchFamily="2" charset="0"/>
              </a:rPr>
              <a:t>Completa</a:t>
            </a:r>
            <a:r>
              <a:rPr lang="en-GB" sz="1200" b="1" dirty="0">
                <a:latin typeface="Helvetica" pitchFamily="2" charset="0"/>
              </a:rPr>
              <a:t> le </a:t>
            </a:r>
            <a:r>
              <a:rPr lang="en-GB" sz="1200" b="1" dirty="0" err="1">
                <a:latin typeface="Helvetica" pitchFamily="2" charset="0"/>
              </a:rPr>
              <a:t>mappe</a:t>
            </a:r>
            <a:r>
              <a:rPr lang="en-GB" sz="1200" b="1" dirty="0">
                <a:latin typeface="Helvetica" pitchFamily="2" charset="0"/>
              </a:rPr>
              <a:t> con le </a:t>
            </a:r>
            <a:r>
              <a:rPr lang="en-GB" sz="1200" b="1" dirty="0" err="1">
                <a:latin typeface="Helvetica" pitchFamily="2" charset="0"/>
              </a:rPr>
              <a:t>traduzioni</a:t>
            </a:r>
            <a:r>
              <a:rPr lang="en-GB" sz="1200" b="1" dirty="0">
                <a:latin typeface="Helvetica" pitchFamily="2" charset="0"/>
              </a:rPr>
              <a:t>.</a:t>
            </a:r>
          </a:p>
        </p:txBody>
      </p:sp>
      <p:graphicFrame>
        <p:nvGraphicFramePr>
          <p:cNvPr id="55" name="Table 10">
            <a:extLst>
              <a:ext uri="{FF2B5EF4-FFF2-40B4-BE49-F238E27FC236}">
                <a16:creationId xmlns:a16="http://schemas.microsoft.com/office/drawing/2014/main" id="{118F97B1-3107-EB46-BCF4-C226A45E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13084"/>
              </p:ext>
            </p:extLst>
          </p:nvPr>
        </p:nvGraphicFramePr>
        <p:xfrm>
          <a:off x="6578409" y="2465589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safari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41021B8E-B586-ED41-80B0-2839718D7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89284"/>
              </p:ext>
            </p:extLst>
          </p:nvPr>
        </p:nvGraphicFramePr>
        <p:xfrm>
          <a:off x="4119750" y="724916"/>
          <a:ext cx="3540576" cy="57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0576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570198">
                <a:tc>
                  <a:txBody>
                    <a:bodyPr/>
                    <a:lstStyle/>
                    <a:p>
                      <a:pPr algn="ctr"/>
                      <a:r>
                        <a:rPr lang="it-IT" sz="23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 </a:t>
                      </a:r>
                      <a:r>
                        <a:rPr lang="it-IT" sz="23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Holidays</a:t>
                      </a:r>
                      <a:endParaRPr lang="en-IT" sz="23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</a:tbl>
          </a:graphicData>
        </a:graphic>
      </p:graphicFrame>
      <p:graphicFrame>
        <p:nvGraphicFramePr>
          <p:cNvPr id="71" name="Table 10">
            <a:extLst>
              <a:ext uri="{FF2B5EF4-FFF2-40B4-BE49-F238E27FC236}">
                <a16:creationId xmlns:a16="http://schemas.microsoft.com/office/drawing/2014/main" id="{0991FAB4-073B-2148-A081-2FA8F1A0B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89494"/>
              </p:ext>
            </p:extLst>
          </p:nvPr>
        </p:nvGraphicFramePr>
        <p:xfrm>
          <a:off x="3598682" y="3300316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cruise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72" name="Table 10">
            <a:extLst>
              <a:ext uri="{FF2B5EF4-FFF2-40B4-BE49-F238E27FC236}">
                <a16:creationId xmlns:a16="http://schemas.microsoft.com/office/drawing/2014/main" id="{A14228D3-DCEF-C64C-B1C3-0B50A4432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13625"/>
              </p:ext>
            </p:extLst>
          </p:nvPr>
        </p:nvGraphicFramePr>
        <p:xfrm>
          <a:off x="6606059" y="1596173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package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73" name="Table 10">
            <a:extLst>
              <a:ext uri="{FF2B5EF4-FFF2-40B4-BE49-F238E27FC236}">
                <a16:creationId xmlns:a16="http://schemas.microsoft.com/office/drawing/2014/main" id="{595A3ADF-2E4D-6847-9442-1098C98D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45975"/>
              </p:ext>
            </p:extLst>
          </p:nvPr>
        </p:nvGraphicFramePr>
        <p:xfrm>
          <a:off x="3598682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city 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E0B681A-0E60-7F42-B5BF-AE8AC8591D28}"/>
              </a:ext>
            </a:extLst>
          </p:cNvPr>
          <p:cNvCxnSpPr>
            <a:cxnSpLocks/>
          </p:cNvCxnSpPr>
          <p:nvPr/>
        </p:nvCxnSpPr>
        <p:spPr>
          <a:xfrm flipH="1">
            <a:off x="10574288" y="968742"/>
            <a:ext cx="9617" cy="2839236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78" name="Table 10">
            <a:extLst>
              <a:ext uri="{FF2B5EF4-FFF2-40B4-BE49-F238E27FC236}">
                <a16:creationId xmlns:a16="http://schemas.microsoft.com/office/drawing/2014/main" id="{7024FCD5-4098-ED4C-97A4-D563A57CC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54629"/>
              </p:ext>
            </p:extLst>
          </p:nvPr>
        </p:nvGraphicFramePr>
        <p:xfrm>
          <a:off x="9653737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volunteering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0" name="Table 10">
            <a:extLst>
              <a:ext uri="{FF2B5EF4-FFF2-40B4-BE49-F238E27FC236}">
                <a16:creationId xmlns:a16="http://schemas.microsoft.com/office/drawing/2014/main" id="{BC348D70-2865-E24C-B98B-6A2B5E5B6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45852"/>
              </p:ext>
            </p:extLst>
          </p:nvPr>
        </p:nvGraphicFramePr>
        <p:xfrm>
          <a:off x="9653737" y="162327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study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956BDC7-EEF8-7849-8019-9D9631C37765}"/>
              </a:ext>
            </a:extLst>
          </p:cNvPr>
          <p:cNvCxnSpPr>
            <a:cxnSpLocks/>
          </p:cNvCxnSpPr>
          <p:nvPr/>
        </p:nvCxnSpPr>
        <p:spPr>
          <a:xfrm>
            <a:off x="1500509" y="968742"/>
            <a:ext cx="0" cy="2839236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83" name="Table 10">
            <a:extLst>
              <a:ext uri="{FF2B5EF4-FFF2-40B4-BE49-F238E27FC236}">
                <a16:creationId xmlns:a16="http://schemas.microsoft.com/office/drawing/2014/main" id="{194EA947-5074-F24A-8E7D-97A112D62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93768"/>
              </p:ext>
            </p:extLst>
          </p:nvPr>
        </p:nvGraphicFramePr>
        <p:xfrm>
          <a:off x="3557406" y="1613943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camping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5" name="Table 10">
            <a:extLst>
              <a:ext uri="{FF2B5EF4-FFF2-40B4-BE49-F238E27FC236}">
                <a16:creationId xmlns:a16="http://schemas.microsoft.com/office/drawing/2014/main" id="{28D8927A-0854-4843-8928-7797100D5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38136"/>
              </p:ext>
            </p:extLst>
          </p:nvPr>
        </p:nvGraphicFramePr>
        <p:xfrm>
          <a:off x="570341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backpacking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6" name="Table 10">
            <a:extLst>
              <a:ext uri="{FF2B5EF4-FFF2-40B4-BE49-F238E27FC236}">
                <a16:creationId xmlns:a16="http://schemas.microsoft.com/office/drawing/2014/main" id="{95174851-BC5E-754C-AEC9-3EEC1D7F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65605"/>
              </p:ext>
            </p:extLst>
          </p:nvPr>
        </p:nvGraphicFramePr>
        <p:xfrm>
          <a:off x="562224" y="328986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beach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7" name="Table 10">
            <a:extLst>
              <a:ext uri="{FF2B5EF4-FFF2-40B4-BE49-F238E27FC236}">
                <a16:creationId xmlns:a16="http://schemas.microsoft.com/office/drawing/2014/main" id="{A55BEB9F-965E-C740-B493-6F39C9E93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92250"/>
              </p:ext>
            </p:extLst>
          </p:nvPr>
        </p:nvGraphicFramePr>
        <p:xfrm>
          <a:off x="570341" y="162327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activity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76CF1418-CD65-3444-9263-8AF56E72D7AC}"/>
              </a:ext>
            </a:extLst>
          </p:cNvPr>
          <p:cNvSpPr txBox="1"/>
          <p:nvPr/>
        </p:nvSpPr>
        <p:spPr>
          <a:xfrm>
            <a:off x="9463489" y="215774"/>
            <a:ext cx="25080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IT" sz="2000" b="1" dirty="0">
                <a:solidFill>
                  <a:srgbClr val="DD5C0A"/>
                </a:solidFill>
                <a:latin typeface="Helvetica" pitchFamily="2" charset="0"/>
              </a:rPr>
              <a:t>GOING PLACES</a:t>
            </a:r>
          </a:p>
        </p:txBody>
      </p:sp>
      <p:sp>
        <p:nvSpPr>
          <p:cNvPr id="32" name="Chord 31">
            <a:extLst>
              <a:ext uri="{FF2B5EF4-FFF2-40B4-BE49-F238E27FC236}">
                <a16:creationId xmlns:a16="http://schemas.microsoft.com/office/drawing/2014/main" id="{8EF1D90F-34BA-7A4A-AFE2-CD93FEDC8618}"/>
              </a:ext>
            </a:extLst>
          </p:cNvPr>
          <p:cNvSpPr/>
          <p:nvPr/>
        </p:nvSpPr>
        <p:spPr>
          <a:xfrm>
            <a:off x="9110246" y="71344"/>
            <a:ext cx="908398" cy="738314"/>
          </a:xfrm>
          <a:prstGeom prst="chord">
            <a:avLst/>
          </a:prstGeom>
          <a:solidFill>
            <a:srgbClr val="0097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T" sz="4000" dirty="0">
                <a:solidFill>
                  <a:schemeClr val="bg1"/>
                </a:solidFill>
              </a:rPr>
              <a:t>4       </a:t>
            </a:r>
          </a:p>
        </p:txBody>
      </p:sp>
      <p:graphicFrame>
        <p:nvGraphicFramePr>
          <p:cNvPr id="36" name="Table 10">
            <a:extLst>
              <a:ext uri="{FF2B5EF4-FFF2-40B4-BE49-F238E27FC236}">
                <a16:creationId xmlns:a16="http://schemas.microsoft.com/office/drawing/2014/main" id="{0A0297A8-14B0-B94F-9192-8771F0191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96609"/>
              </p:ext>
            </p:extLst>
          </p:nvPr>
        </p:nvGraphicFramePr>
        <p:xfrm>
          <a:off x="9671024" y="345512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working holiday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19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EDA0785-A70E-B648-8ED1-07DCFCDE6C7C}"/>
              </a:ext>
            </a:extLst>
          </p:cNvPr>
          <p:cNvSpPr/>
          <p:nvPr/>
        </p:nvSpPr>
        <p:spPr>
          <a:xfrm>
            <a:off x="192156" y="870708"/>
            <a:ext cx="11807687" cy="5771518"/>
          </a:xfrm>
          <a:custGeom>
            <a:avLst/>
            <a:gdLst>
              <a:gd name="connsiteX0" fmla="*/ 0 w 11807687"/>
              <a:gd name="connsiteY0" fmla="*/ 0 h 5771518"/>
              <a:gd name="connsiteX1" fmla="*/ 11807687 w 11807687"/>
              <a:gd name="connsiteY1" fmla="*/ 0 h 5771518"/>
              <a:gd name="connsiteX2" fmla="*/ 11807687 w 11807687"/>
              <a:gd name="connsiteY2" fmla="*/ 5771518 h 5771518"/>
              <a:gd name="connsiteX3" fmla="*/ 0 w 11807687"/>
              <a:gd name="connsiteY3" fmla="*/ 5771518 h 5771518"/>
              <a:gd name="connsiteX4" fmla="*/ 0 w 11807687"/>
              <a:gd name="connsiteY4" fmla="*/ 0 h 57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7687" h="5771518" fill="none" extrusionOk="0">
                <a:moveTo>
                  <a:pt x="0" y="0"/>
                </a:moveTo>
                <a:cubicBezTo>
                  <a:pt x="1752238" y="-49533"/>
                  <a:pt x="10590872" y="-14809"/>
                  <a:pt x="11807687" y="0"/>
                </a:cubicBezTo>
                <a:cubicBezTo>
                  <a:pt x="11895326" y="2167846"/>
                  <a:pt x="11735008" y="3475363"/>
                  <a:pt x="11807687" y="5771518"/>
                </a:cubicBezTo>
                <a:cubicBezTo>
                  <a:pt x="10096829" y="5723287"/>
                  <a:pt x="5210570" y="5855973"/>
                  <a:pt x="0" y="5771518"/>
                </a:cubicBezTo>
                <a:cubicBezTo>
                  <a:pt x="-38581" y="3740672"/>
                  <a:pt x="63341" y="1057356"/>
                  <a:pt x="0" y="0"/>
                </a:cubicBezTo>
                <a:close/>
              </a:path>
              <a:path w="11807687" h="5771518" stroke="0" extrusionOk="0">
                <a:moveTo>
                  <a:pt x="0" y="0"/>
                </a:moveTo>
                <a:cubicBezTo>
                  <a:pt x="4995101" y="118645"/>
                  <a:pt x="6450305" y="116012"/>
                  <a:pt x="11807687" y="0"/>
                </a:cubicBezTo>
                <a:cubicBezTo>
                  <a:pt x="11674805" y="1008188"/>
                  <a:pt x="11892638" y="4018337"/>
                  <a:pt x="11807687" y="5771518"/>
                </a:cubicBezTo>
                <a:cubicBezTo>
                  <a:pt x="9932128" y="5906118"/>
                  <a:pt x="2111847" y="5614322"/>
                  <a:pt x="0" y="5771518"/>
                </a:cubicBezTo>
                <a:cubicBezTo>
                  <a:pt x="-20187" y="3157057"/>
                  <a:pt x="-152480" y="860214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942B110-6249-B947-8AE2-EB65A3430092}"/>
              </a:ext>
            </a:extLst>
          </p:cNvPr>
          <p:cNvCxnSpPr>
            <a:cxnSpLocks/>
          </p:cNvCxnSpPr>
          <p:nvPr/>
        </p:nvCxnSpPr>
        <p:spPr>
          <a:xfrm>
            <a:off x="2857432" y="1355373"/>
            <a:ext cx="6109799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45D83FA-24BD-3B40-8040-19DC71CD1F1A}"/>
              </a:ext>
            </a:extLst>
          </p:cNvPr>
          <p:cNvCxnSpPr>
            <a:cxnSpLocks/>
          </p:cNvCxnSpPr>
          <p:nvPr/>
        </p:nvCxnSpPr>
        <p:spPr>
          <a:xfrm>
            <a:off x="8966381" y="1357161"/>
            <a:ext cx="0" cy="2071839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D8641D06-CBA6-E240-9A7A-B687E0D91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18620"/>
              </p:ext>
            </p:extLst>
          </p:nvPr>
        </p:nvGraphicFramePr>
        <p:xfrm>
          <a:off x="7885450" y="215014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hotel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0674954A-4609-9F42-9A04-4737EDF9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40137"/>
              </p:ext>
            </p:extLst>
          </p:nvPr>
        </p:nvGraphicFramePr>
        <p:xfrm>
          <a:off x="7909249" y="305658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youth hostel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31AD9785-8B9F-E845-8AFB-35D7A4333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68018" y="-67404"/>
            <a:ext cx="2854243" cy="68328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8E3B78-3131-2B4F-84F0-8DA056B38932}"/>
              </a:ext>
            </a:extLst>
          </p:cNvPr>
          <p:cNvSpPr txBox="1"/>
          <p:nvPr/>
        </p:nvSpPr>
        <p:spPr>
          <a:xfrm>
            <a:off x="173589" y="537654"/>
            <a:ext cx="2908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>
                <a:latin typeface="Helvetica" pitchFamily="2" charset="0"/>
              </a:rPr>
              <a:t>Completa</a:t>
            </a:r>
            <a:r>
              <a:rPr lang="en-GB" sz="1200" b="1" dirty="0">
                <a:latin typeface="Helvetica" pitchFamily="2" charset="0"/>
              </a:rPr>
              <a:t> le </a:t>
            </a:r>
            <a:r>
              <a:rPr lang="en-GB" sz="1200" b="1" dirty="0" err="1">
                <a:latin typeface="Helvetica" pitchFamily="2" charset="0"/>
              </a:rPr>
              <a:t>mappe</a:t>
            </a:r>
            <a:r>
              <a:rPr lang="en-GB" sz="1200" b="1" dirty="0">
                <a:latin typeface="Helvetica" pitchFamily="2" charset="0"/>
              </a:rPr>
              <a:t> con le </a:t>
            </a:r>
            <a:r>
              <a:rPr lang="en-GB" sz="1200" b="1" dirty="0" err="1">
                <a:latin typeface="Helvetica" pitchFamily="2" charset="0"/>
              </a:rPr>
              <a:t>traduzioni</a:t>
            </a:r>
            <a:r>
              <a:rPr lang="en-GB" sz="1200" b="1" dirty="0">
                <a:latin typeface="Helvetica" pitchFamily="2" charset="0"/>
              </a:rPr>
              <a:t>.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35C253-CDC2-3C47-A2BA-2B257BE8EE32}"/>
              </a:ext>
            </a:extLst>
          </p:cNvPr>
          <p:cNvCxnSpPr>
            <a:cxnSpLocks/>
          </p:cNvCxnSpPr>
          <p:nvPr/>
        </p:nvCxnSpPr>
        <p:spPr>
          <a:xfrm flipH="1">
            <a:off x="5876876" y="1411429"/>
            <a:ext cx="21184" cy="3159755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2" name="Table 10">
            <a:extLst>
              <a:ext uri="{FF2B5EF4-FFF2-40B4-BE49-F238E27FC236}">
                <a16:creationId xmlns:a16="http://schemas.microsoft.com/office/drawing/2014/main" id="{AF53EC8E-EE26-ED4B-AF3D-0419D3AA1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42448"/>
              </p:ext>
            </p:extLst>
          </p:nvPr>
        </p:nvGraphicFramePr>
        <p:xfrm>
          <a:off x="4795095" y="2204408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camper van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4" name="Table 10">
            <a:extLst>
              <a:ext uri="{FF2B5EF4-FFF2-40B4-BE49-F238E27FC236}">
                <a16:creationId xmlns:a16="http://schemas.microsoft.com/office/drawing/2014/main" id="{97B5E49E-C448-E74D-A754-0B1DEB596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15796"/>
              </p:ext>
            </p:extLst>
          </p:nvPr>
        </p:nvGraphicFramePr>
        <p:xfrm>
          <a:off x="4795095" y="3219987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campsite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5" name="Table 10">
            <a:extLst>
              <a:ext uri="{FF2B5EF4-FFF2-40B4-BE49-F238E27FC236}">
                <a16:creationId xmlns:a16="http://schemas.microsoft.com/office/drawing/2014/main" id="{8EC94DC6-10D8-3345-BCAD-E1A5CADDC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79124"/>
              </p:ext>
            </p:extLst>
          </p:nvPr>
        </p:nvGraphicFramePr>
        <p:xfrm>
          <a:off x="4795095" y="423951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holiday villa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ACE529C-CCBF-A242-B509-D6A3D558559D}"/>
              </a:ext>
            </a:extLst>
          </p:cNvPr>
          <p:cNvCxnSpPr>
            <a:cxnSpLocks/>
          </p:cNvCxnSpPr>
          <p:nvPr/>
        </p:nvCxnSpPr>
        <p:spPr>
          <a:xfrm flipH="1">
            <a:off x="2857432" y="1353586"/>
            <a:ext cx="29200" cy="2075414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7" name="Table 10">
            <a:extLst>
              <a:ext uri="{FF2B5EF4-FFF2-40B4-BE49-F238E27FC236}">
                <a16:creationId xmlns:a16="http://schemas.microsoft.com/office/drawing/2014/main" id="{087C99CD-737E-6843-9A65-5EE80F495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60600"/>
              </p:ext>
            </p:extLst>
          </p:nvPr>
        </p:nvGraphicFramePr>
        <p:xfrm>
          <a:off x="1783667" y="214656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appartment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8" name="Table 10">
            <a:extLst>
              <a:ext uri="{FF2B5EF4-FFF2-40B4-BE49-F238E27FC236}">
                <a16:creationId xmlns:a16="http://schemas.microsoft.com/office/drawing/2014/main" id="{0033227C-E791-7C4B-BDD4-204C77ED1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4332"/>
              </p:ext>
            </p:extLst>
          </p:nvPr>
        </p:nvGraphicFramePr>
        <p:xfrm>
          <a:off x="1807466" y="3053009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B&amp;B (bed and breakfast)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35" name="Table 10">
            <a:extLst>
              <a:ext uri="{FF2B5EF4-FFF2-40B4-BE49-F238E27FC236}">
                <a16:creationId xmlns:a16="http://schemas.microsoft.com/office/drawing/2014/main" id="{BD498C50-F91C-9141-9A38-39DBAAB3F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66449"/>
              </p:ext>
            </p:extLst>
          </p:nvPr>
        </p:nvGraphicFramePr>
        <p:xfrm>
          <a:off x="3666918" y="973261"/>
          <a:ext cx="4377095" cy="57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7095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57019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 Holiday </a:t>
                      </a:r>
                      <a:r>
                        <a:rPr lang="it-IT" sz="24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accommodation</a:t>
                      </a:r>
                      <a:endParaRPr lang="en-IT" sz="2400" b="1" i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BD07A093-3B72-4B4E-B596-B0E7ED60F88B}"/>
              </a:ext>
            </a:extLst>
          </p:cNvPr>
          <p:cNvSpPr txBox="1"/>
          <p:nvPr/>
        </p:nvSpPr>
        <p:spPr>
          <a:xfrm>
            <a:off x="9463489" y="215774"/>
            <a:ext cx="25080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IT" sz="2000" b="1" dirty="0">
                <a:solidFill>
                  <a:srgbClr val="DD5C0A"/>
                </a:solidFill>
                <a:latin typeface="Helvetica" pitchFamily="2" charset="0"/>
              </a:rPr>
              <a:t>GOING PLACES</a:t>
            </a:r>
          </a:p>
        </p:txBody>
      </p:sp>
      <p:sp>
        <p:nvSpPr>
          <p:cNvPr id="2" name="Chord 1">
            <a:extLst>
              <a:ext uri="{FF2B5EF4-FFF2-40B4-BE49-F238E27FC236}">
                <a16:creationId xmlns:a16="http://schemas.microsoft.com/office/drawing/2014/main" id="{4D8CBCF5-181A-9EF2-FD2F-F403A42D11AB}"/>
              </a:ext>
            </a:extLst>
          </p:cNvPr>
          <p:cNvSpPr/>
          <p:nvPr/>
        </p:nvSpPr>
        <p:spPr>
          <a:xfrm>
            <a:off x="9110246" y="71344"/>
            <a:ext cx="908398" cy="738314"/>
          </a:xfrm>
          <a:prstGeom prst="chord">
            <a:avLst/>
          </a:prstGeom>
          <a:solidFill>
            <a:srgbClr val="0097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T" sz="4000" dirty="0">
                <a:solidFill>
                  <a:schemeClr val="bg1"/>
                </a:solidFill>
              </a:rPr>
              <a:t>4       </a:t>
            </a:r>
          </a:p>
        </p:txBody>
      </p:sp>
    </p:spTree>
    <p:extLst>
      <p:ext uri="{BB962C8B-B14F-4D97-AF65-F5344CB8AC3E}">
        <p14:creationId xmlns:p14="http://schemas.microsoft.com/office/powerpoint/2010/main" val="299518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EDA0785-A70E-B648-8ED1-07DCFCDE6C7C}"/>
              </a:ext>
            </a:extLst>
          </p:cNvPr>
          <p:cNvSpPr/>
          <p:nvPr/>
        </p:nvSpPr>
        <p:spPr>
          <a:xfrm>
            <a:off x="253851" y="814653"/>
            <a:ext cx="11807687" cy="5827573"/>
          </a:xfrm>
          <a:custGeom>
            <a:avLst/>
            <a:gdLst>
              <a:gd name="connsiteX0" fmla="*/ 0 w 11807687"/>
              <a:gd name="connsiteY0" fmla="*/ 0 h 5827573"/>
              <a:gd name="connsiteX1" fmla="*/ 11807687 w 11807687"/>
              <a:gd name="connsiteY1" fmla="*/ 0 h 5827573"/>
              <a:gd name="connsiteX2" fmla="*/ 11807687 w 11807687"/>
              <a:gd name="connsiteY2" fmla="*/ 5827573 h 5827573"/>
              <a:gd name="connsiteX3" fmla="*/ 0 w 11807687"/>
              <a:gd name="connsiteY3" fmla="*/ 5827573 h 5827573"/>
              <a:gd name="connsiteX4" fmla="*/ 0 w 11807687"/>
              <a:gd name="connsiteY4" fmla="*/ 0 h 58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7687" h="5827573" fill="none" extrusionOk="0">
                <a:moveTo>
                  <a:pt x="0" y="0"/>
                </a:moveTo>
                <a:cubicBezTo>
                  <a:pt x="1752238" y="-49533"/>
                  <a:pt x="10590872" y="-14809"/>
                  <a:pt x="11807687" y="0"/>
                </a:cubicBezTo>
                <a:cubicBezTo>
                  <a:pt x="11895326" y="2634878"/>
                  <a:pt x="11735008" y="3611211"/>
                  <a:pt x="11807687" y="5827573"/>
                </a:cubicBezTo>
                <a:cubicBezTo>
                  <a:pt x="10096829" y="5779342"/>
                  <a:pt x="5210570" y="5912028"/>
                  <a:pt x="0" y="5827573"/>
                </a:cubicBezTo>
                <a:cubicBezTo>
                  <a:pt x="-38581" y="4780263"/>
                  <a:pt x="63341" y="2102952"/>
                  <a:pt x="0" y="0"/>
                </a:cubicBezTo>
                <a:close/>
              </a:path>
              <a:path w="11807687" h="5827573" stroke="0" extrusionOk="0">
                <a:moveTo>
                  <a:pt x="0" y="0"/>
                </a:moveTo>
                <a:cubicBezTo>
                  <a:pt x="4995101" y="118645"/>
                  <a:pt x="6450305" y="116012"/>
                  <a:pt x="11807687" y="0"/>
                </a:cubicBezTo>
                <a:cubicBezTo>
                  <a:pt x="11674805" y="757715"/>
                  <a:pt x="11892638" y="3272865"/>
                  <a:pt x="11807687" y="5827573"/>
                </a:cubicBezTo>
                <a:cubicBezTo>
                  <a:pt x="9932128" y="5962173"/>
                  <a:pt x="2111847" y="5670377"/>
                  <a:pt x="0" y="5827573"/>
                </a:cubicBezTo>
                <a:cubicBezTo>
                  <a:pt x="-20187" y="3145388"/>
                  <a:pt x="-152480" y="2733708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942B110-6249-B947-8AE2-EB65A3430092}"/>
              </a:ext>
            </a:extLst>
          </p:cNvPr>
          <p:cNvCxnSpPr>
            <a:cxnSpLocks/>
          </p:cNvCxnSpPr>
          <p:nvPr/>
        </p:nvCxnSpPr>
        <p:spPr>
          <a:xfrm>
            <a:off x="1484545" y="968742"/>
            <a:ext cx="9113773" cy="2386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CB6E216-6EC0-264B-935F-082DAB7BE7EB}"/>
              </a:ext>
            </a:extLst>
          </p:cNvPr>
          <p:cNvCxnSpPr>
            <a:cxnSpLocks/>
          </p:cNvCxnSpPr>
          <p:nvPr/>
        </p:nvCxnSpPr>
        <p:spPr>
          <a:xfrm>
            <a:off x="7554064" y="968742"/>
            <a:ext cx="0" cy="3026839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D345AE5-2C0F-F34B-AC0C-5782AFB242E6}"/>
              </a:ext>
            </a:extLst>
          </p:cNvPr>
          <p:cNvCxnSpPr>
            <a:cxnSpLocks/>
          </p:cNvCxnSpPr>
          <p:nvPr/>
        </p:nvCxnSpPr>
        <p:spPr>
          <a:xfrm>
            <a:off x="4531674" y="1237103"/>
            <a:ext cx="0" cy="2618801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Table 10">
            <a:extLst>
              <a:ext uri="{FF2B5EF4-FFF2-40B4-BE49-F238E27FC236}">
                <a16:creationId xmlns:a16="http://schemas.microsoft.com/office/drawing/2014/main" id="{A33B476B-0C4C-594E-A4D4-FFDCDACB8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2456"/>
              </p:ext>
            </p:extLst>
          </p:nvPr>
        </p:nvGraphicFramePr>
        <p:xfrm>
          <a:off x="6623896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to a water park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8EF63EB8-FE62-524C-8AE1-A5DF28944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99284"/>
              </p:ext>
            </p:extLst>
          </p:nvPr>
        </p:nvGraphicFramePr>
        <p:xfrm>
          <a:off x="6615779" y="328986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relax by the pool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31AD9785-8B9F-E845-8AFB-35D7A4333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68018" y="-67404"/>
            <a:ext cx="2854243" cy="68328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8E3B78-3131-2B4F-84F0-8DA056B38932}"/>
              </a:ext>
            </a:extLst>
          </p:cNvPr>
          <p:cNvSpPr txBox="1"/>
          <p:nvPr/>
        </p:nvSpPr>
        <p:spPr>
          <a:xfrm>
            <a:off x="173589" y="537654"/>
            <a:ext cx="2908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>
                <a:latin typeface="Helvetica" pitchFamily="2" charset="0"/>
              </a:rPr>
              <a:t>Completa</a:t>
            </a:r>
            <a:r>
              <a:rPr lang="en-GB" sz="1200" b="1" dirty="0">
                <a:latin typeface="Helvetica" pitchFamily="2" charset="0"/>
              </a:rPr>
              <a:t> le </a:t>
            </a:r>
            <a:r>
              <a:rPr lang="en-GB" sz="1200" b="1" dirty="0" err="1">
                <a:latin typeface="Helvetica" pitchFamily="2" charset="0"/>
              </a:rPr>
              <a:t>mappe</a:t>
            </a:r>
            <a:r>
              <a:rPr lang="en-GB" sz="1200" b="1" dirty="0">
                <a:latin typeface="Helvetica" pitchFamily="2" charset="0"/>
              </a:rPr>
              <a:t> con le </a:t>
            </a:r>
            <a:r>
              <a:rPr lang="en-GB" sz="1200" b="1" dirty="0" err="1">
                <a:latin typeface="Helvetica" pitchFamily="2" charset="0"/>
              </a:rPr>
              <a:t>traduzioni</a:t>
            </a:r>
            <a:r>
              <a:rPr lang="en-GB" sz="1200" b="1" dirty="0">
                <a:latin typeface="Helvetica" pitchFamily="2" charset="0"/>
              </a:rPr>
              <a:t>.</a:t>
            </a:r>
          </a:p>
        </p:txBody>
      </p:sp>
      <p:graphicFrame>
        <p:nvGraphicFramePr>
          <p:cNvPr id="55" name="Table 10">
            <a:extLst>
              <a:ext uri="{FF2B5EF4-FFF2-40B4-BE49-F238E27FC236}">
                <a16:creationId xmlns:a16="http://schemas.microsoft.com/office/drawing/2014/main" id="{118F97B1-3107-EB46-BCF4-C226A45E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53243"/>
              </p:ext>
            </p:extLst>
          </p:nvPr>
        </p:nvGraphicFramePr>
        <p:xfrm>
          <a:off x="6623896" y="162327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to a theme park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41021B8E-B586-ED41-80B0-2839718D7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0829"/>
              </p:ext>
            </p:extLst>
          </p:nvPr>
        </p:nvGraphicFramePr>
        <p:xfrm>
          <a:off x="4119750" y="724916"/>
          <a:ext cx="3540576" cy="57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0576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570198">
                <a:tc>
                  <a:txBody>
                    <a:bodyPr/>
                    <a:lstStyle/>
                    <a:p>
                      <a:pPr algn="ctr"/>
                      <a:r>
                        <a:rPr lang="it-IT" sz="23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 Holiday </a:t>
                      </a:r>
                      <a:r>
                        <a:rPr lang="it-IT" sz="23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activities</a:t>
                      </a:r>
                      <a:endParaRPr lang="en-IT" sz="23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</a:tbl>
          </a:graphicData>
        </a:graphic>
      </p:graphicFrame>
      <p:graphicFrame>
        <p:nvGraphicFramePr>
          <p:cNvPr id="71" name="Table 10">
            <a:extLst>
              <a:ext uri="{FF2B5EF4-FFF2-40B4-BE49-F238E27FC236}">
                <a16:creationId xmlns:a16="http://schemas.microsoft.com/office/drawing/2014/main" id="{0991FAB4-073B-2148-A081-2FA8F1A0B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61713"/>
              </p:ext>
            </p:extLst>
          </p:nvPr>
        </p:nvGraphicFramePr>
        <p:xfrm>
          <a:off x="3585937" y="2465969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on a day trip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72" name="Table 10">
            <a:extLst>
              <a:ext uri="{FF2B5EF4-FFF2-40B4-BE49-F238E27FC236}">
                <a16:creationId xmlns:a16="http://schemas.microsoft.com/office/drawing/2014/main" id="{A14228D3-DCEF-C64C-B1C3-0B50A4432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64347"/>
              </p:ext>
            </p:extLst>
          </p:nvPr>
        </p:nvGraphicFramePr>
        <p:xfrm>
          <a:off x="3577820" y="3294039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sightseeing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73" name="Table 10">
            <a:extLst>
              <a:ext uri="{FF2B5EF4-FFF2-40B4-BE49-F238E27FC236}">
                <a16:creationId xmlns:a16="http://schemas.microsoft.com/office/drawing/2014/main" id="{595A3ADF-2E4D-6847-9442-1098C98D9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6160"/>
              </p:ext>
            </p:extLst>
          </p:nvPr>
        </p:nvGraphicFramePr>
        <p:xfrm>
          <a:off x="3585937" y="1627448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mountain biking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E0B681A-0E60-7F42-B5BF-AE8AC8591D28}"/>
              </a:ext>
            </a:extLst>
          </p:cNvPr>
          <p:cNvCxnSpPr>
            <a:cxnSpLocks/>
          </p:cNvCxnSpPr>
          <p:nvPr/>
        </p:nvCxnSpPr>
        <p:spPr>
          <a:xfrm flipH="1">
            <a:off x="10577111" y="968742"/>
            <a:ext cx="6794" cy="3560269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78" name="Table 10">
            <a:extLst>
              <a:ext uri="{FF2B5EF4-FFF2-40B4-BE49-F238E27FC236}">
                <a16:creationId xmlns:a16="http://schemas.microsoft.com/office/drawing/2014/main" id="{7024FCD5-4098-ED4C-97A4-D563A57CC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05077"/>
              </p:ext>
            </p:extLst>
          </p:nvPr>
        </p:nvGraphicFramePr>
        <p:xfrm>
          <a:off x="9653737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take a guided tour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0" name="Table 10">
            <a:extLst>
              <a:ext uri="{FF2B5EF4-FFF2-40B4-BE49-F238E27FC236}">
                <a16:creationId xmlns:a16="http://schemas.microsoft.com/office/drawing/2014/main" id="{BC348D70-2865-E24C-B98B-6A2B5E5B6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47756"/>
              </p:ext>
            </p:extLst>
          </p:nvPr>
        </p:nvGraphicFramePr>
        <p:xfrm>
          <a:off x="9653737" y="162327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sunbathe on the beach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956BDC7-EEF8-7849-8019-9D9631C37765}"/>
              </a:ext>
            </a:extLst>
          </p:cNvPr>
          <p:cNvCxnSpPr>
            <a:cxnSpLocks/>
          </p:cNvCxnSpPr>
          <p:nvPr/>
        </p:nvCxnSpPr>
        <p:spPr>
          <a:xfrm flipH="1">
            <a:off x="1484545" y="968742"/>
            <a:ext cx="15964" cy="3472629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83" name="Table 10">
            <a:extLst>
              <a:ext uri="{FF2B5EF4-FFF2-40B4-BE49-F238E27FC236}">
                <a16:creationId xmlns:a16="http://schemas.microsoft.com/office/drawing/2014/main" id="{194EA947-5074-F24A-8E7D-97A112D62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7064"/>
              </p:ext>
            </p:extLst>
          </p:nvPr>
        </p:nvGraphicFramePr>
        <p:xfrm>
          <a:off x="562223" y="4128386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 horse-riding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5" name="Table 10">
            <a:extLst>
              <a:ext uri="{FF2B5EF4-FFF2-40B4-BE49-F238E27FC236}">
                <a16:creationId xmlns:a16="http://schemas.microsoft.com/office/drawing/2014/main" id="{28D8927A-0854-4843-8928-7797100D5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01964"/>
              </p:ext>
            </p:extLst>
          </p:nvPr>
        </p:nvGraphicFramePr>
        <p:xfrm>
          <a:off x="570341" y="246179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eat out at a restaurant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6" name="Table 10">
            <a:extLst>
              <a:ext uri="{FF2B5EF4-FFF2-40B4-BE49-F238E27FC236}">
                <a16:creationId xmlns:a16="http://schemas.microsoft.com/office/drawing/2014/main" id="{95174851-BC5E-754C-AEC9-3EEC1D7F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7080"/>
              </p:ext>
            </p:extLst>
          </p:nvPr>
        </p:nvGraphicFramePr>
        <p:xfrm>
          <a:off x="562224" y="328986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explore the town/city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87" name="Table 10">
            <a:extLst>
              <a:ext uri="{FF2B5EF4-FFF2-40B4-BE49-F238E27FC236}">
                <a16:creationId xmlns:a16="http://schemas.microsoft.com/office/drawing/2014/main" id="{A55BEB9F-965E-C740-B493-6F39C9E93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0769"/>
              </p:ext>
            </p:extLst>
          </p:nvPr>
        </p:nvGraphicFramePr>
        <p:xfrm>
          <a:off x="570341" y="162327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buy a souvenir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76CF1418-CD65-3444-9263-8AF56E72D7AC}"/>
              </a:ext>
            </a:extLst>
          </p:cNvPr>
          <p:cNvSpPr txBox="1"/>
          <p:nvPr/>
        </p:nvSpPr>
        <p:spPr>
          <a:xfrm>
            <a:off x="9463489" y="215774"/>
            <a:ext cx="25080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IT" sz="2000" b="1" dirty="0">
                <a:solidFill>
                  <a:srgbClr val="DD5C0A"/>
                </a:solidFill>
                <a:latin typeface="Helvetica" pitchFamily="2" charset="0"/>
              </a:rPr>
              <a:t>GOING PLACES</a:t>
            </a:r>
          </a:p>
        </p:txBody>
      </p:sp>
      <p:graphicFrame>
        <p:nvGraphicFramePr>
          <p:cNvPr id="35" name="Table 10">
            <a:extLst>
              <a:ext uri="{FF2B5EF4-FFF2-40B4-BE49-F238E27FC236}">
                <a16:creationId xmlns:a16="http://schemas.microsoft.com/office/drawing/2014/main" id="{B3C472D2-648C-D14D-8BBA-B2AF4994C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13823"/>
              </p:ext>
            </p:extLst>
          </p:nvPr>
        </p:nvGraphicFramePr>
        <p:xfrm>
          <a:off x="9671023" y="4304658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visit a tourist attraction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36" name="Table 10">
            <a:extLst>
              <a:ext uri="{FF2B5EF4-FFF2-40B4-BE49-F238E27FC236}">
                <a16:creationId xmlns:a16="http://schemas.microsoft.com/office/drawing/2014/main" id="{0A0297A8-14B0-B94F-9192-8771F0191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28807"/>
              </p:ext>
            </p:extLst>
          </p:nvPr>
        </p:nvGraphicFramePr>
        <p:xfrm>
          <a:off x="9671024" y="345512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try a new 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sp>
        <p:nvSpPr>
          <p:cNvPr id="2" name="Chord 1">
            <a:extLst>
              <a:ext uri="{FF2B5EF4-FFF2-40B4-BE49-F238E27FC236}">
                <a16:creationId xmlns:a16="http://schemas.microsoft.com/office/drawing/2014/main" id="{6AC63BE6-EA98-7D2C-6EFE-B0655EC9D467}"/>
              </a:ext>
            </a:extLst>
          </p:cNvPr>
          <p:cNvSpPr/>
          <p:nvPr/>
        </p:nvSpPr>
        <p:spPr>
          <a:xfrm>
            <a:off x="9110246" y="71344"/>
            <a:ext cx="908398" cy="738314"/>
          </a:xfrm>
          <a:prstGeom prst="chord">
            <a:avLst/>
          </a:prstGeom>
          <a:solidFill>
            <a:srgbClr val="0097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T" sz="4000" dirty="0">
                <a:solidFill>
                  <a:schemeClr val="bg1"/>
                </a:solidFill>
              </a:rPr>
              <a:t>4       </a:t>
            </a:r>
          </a:p>
        </p:txBody>
      </p:sp>
    </p:spTree>
    <p:extLst>
      <p:ext uri="{BB962C8B-B14F-4D97-AF65-F5344CB8AC3E}">
        <p14:creationId xmlns:p14="http://schemas.microsoft.com/office/powerpoint/2010/main" val="259753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EDA0785-A70E-B648-8ED1-07DCFCDE6C7C}"/>
              </a:ext>
            </a:extLst>
          </p:cNvPr>
          <p:cNvSpPr/>
          <p:nvPr/>
        </p:nvSpPr>
        <p:spPr>
          <a:xfrm>
            <a:off x="192156" y="870708"/>
            <a:ext cx="11807687" cy="5771518"/>
          </a:xfrm>
          <a:custGeom>
            <a:avLst/>
            <a:gdLst>
              <a:gd name="connsiteX0" fmla="*/ 0 w 11807687"/>
              <a:gd name="connsiteY0" fmla="*/ 0 h 5771518"/>
              <a:gd name="connsiteX1" fmla="*/ 11807687 w 11807687"/>
              <a:gd name="connsiteY1" fmla="*/ 0 h 5771518"/>
              <a:gd name="connsiteX2" fmla="*/ 11807687 w 11807687"/>
              <a:gd name="connsiteY2" fmla="*/ 5771518 h 5771518"/>
              <a:gd name="connsiteX3" fmla="*/ 0 w 11807687"/>
              <a:gd name="connsiteY3" fmla="*/ 5771518 h 5771518"/>
              <a:gd name="connsiteX4" fmla="*/ 0 w 11807687"/>
              <a:gd name="connsiteY4" fmla="*/ 0 h 57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7687" h="5771518" fill="none" extrusionOk="0">
                <a:moveTo>
                  <a:pt x="0" y="0"/>
                </a:moveTo>
                <a:cubicBezTo>
                  <a:pt x="1752238" y="-49533"/>
                  <a:pt x="10590872" y="-14809"/>
                  <a:pt x="11807687" y="0"/>
                </a:cubicBezTo>
                <a:cubicBezTo>
                  <a:pt x="11895326" y="2167846"/>
                  <a:pt x="11735008" y="3475363"/>
                  <a:pt x="11807687" y="5771518"/>
                </a:cubicBezTo>
                <a:cubicBezTo>
                  <a:pt x="10096829" y="5723287"/>
                  <a:pt x="5210570" y="5855973"/>
                  <a:pt x="0" y="5771518"/>
                </a:cubicBezTo>
                <a:cubicBezTo>
                  <a:pt x="-38581" y="3740672"/>
                  <a:pt x="63341" y="1057356"/>
                  <a:pt x="0" y="0"/>
                </a:cubicBezTo>
                <a:close/>
              </a:path>
              <a:path w="11807687" h="5771518" stroke="0" extrusionOk="0">
                <a:moveTo>
                  <a:pt x="0" y="0"/>
                </a:moveTo>
                <a:cubicBezTo>
                  <a:pt x="4995101" y="118645"/>
                  <a:pt x="6450305" y="116012"/>
                  <a:pt x="11807687" y="0"/>
                </a:cubicBezTo>
                <a:cubicBezTo>
                  <a:pt x="11674805" y="1008188"/>
                  <a:pt x="11892638" y="4018337"/>
                  <a:pt x="11807687" y="5771518"/>
                </a:cubicBezTo>
                <a:cubicBezTo>
                  <a:pt x="9932128" y="5906118"/>
                  <a:pt x="2111847" y="5614322"/>
                  <a:pt x="0" y="5771518"/>
                </a:cubicBezTo>
                <a:cubicBezTo>
                  <a:pt x="-20187" y="3157057"/>
                  <a:pt x="-152480" y="860214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942B110-6249-B947-8AE2-EB65A3430092}"/>
              </a:ext>
            </a:extLst>
          </p:cNvPr>
          <p:cNvCxnSpPr>
            <a:cxnSpLocks/>
          </p:cNvCxnSpPr>
          <p:nvPr/>
        </p:nvCxnSpPr>
        <p:spPr>
          <a:xfrm>
            <a:off x="2857432" y="1355373"/>
            <a:ext cx="6109799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45D83FA-24BD-3B40-8040-19DC71CD1F1A}"/>
              </a:ext>
            </a:extLst>
          </p:cNvPr>
          <p:cNvCxnSpPr>
            <a:cxnSpLocks/>
          </p:cNvCxnSpPr>
          <p:nvPr/>
        </p:nvCxnSpPr>
        <p:spPr>
          <a:xfrm>
            <a:off x="8966381" y="1357161"/>
            <a:ext cx="0" cy="2071839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D8641D06-CBA6-E240-9A7A-B687E0D91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0380"/>
              </p:ext>
            </p:extLst>
          </p:nvPr>
        </p:nvGraphicFramePr>
        <p:xfrm>
          <a:off x="7885450" y="215014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stunning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0674954A-4609-9F42-9A04-4737EDF9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5510"/>
              </p:ext>
            </p:extLst>
          </p:nvPr>
        </p:nvGraphicFramePr>
        <p:xfrm>
          <a:off x="7909249" y="3056584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wonderful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31AD9785-8B9F-E845-8AFB-35D7A4333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68018" y="-67404"/>
            <a:ext cx="2854243" cy="68328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8E3B78-3131-2B4F-84F0-8DA056B38932}"/>
              </a:ext>
            </a:extLst>
          </p:cNvPr>
          <p:cNvSpPr txBox="1"/>
          <p:nvPr/>
        </p:nvSpPr>
        <p:spPr>
          <a:xfrm>
            <a:off x="173589" y="537654"/>
            <a:ext cx="2908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>
                <a:latin typeface="Helvetica" pitchFamily="2" charset="0"/>
              </a:rPr>
              <a:t>Completa</a:t>
            </a:r>
            <a:r>
              <a:rPr lang="en-GB" sz="1200" b="1" dirty="0">
                <a:latin typeface="Helvetica" pitchFamily="2" charset="0"/>
              </a:rPr>
              <a:t> le </a:t>
            </a:r>
            <a:r>
              <a:rPr lang="en-GB" sz="1200" b="1" dirty="0" err="1">
                <a:latin typeface="Helvetica" pitchFamily="2" charset="0"/>
              </a:rPr>
              <a:t>mappe</a:t>
            </a:r>
            <a:r>
              <a:rPr lang="en-GB" sz="1200" b="1" dirty="0">
                <a:latin typeface="Helvetica" pitchFamily="2" charset="0"/>
              </a:rPr>
              <a:t> con le </a:t>
            </a:r>
            <a:r>
              <a:rPr lang="en-GB" sz="1200" b="1" dirty="0" err="1">
                <a:latin typeface="Helvetica" pitchFamily="2" charset="0"/>
              </a:rPr>
              <a:t>traduzioni</a:t>
            </a:r>
            <a:r>
              <a:rPr lang="en-GB" sz="1200" b="1" dirty="0">
                <a:latin typeface="Helvetica" pitchFamily="2" charset="0"/>
              </a:rPr>
              <a:t>.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35C253-CDC2-3C47-A2BA-2B257BE8EE32}"/>
              </a:ext>
            </a:extLst>
          </p:cNvPr>
          <p:cNvCxnSpPr>
            <a:cxnSpLocks/>
          </p:cNvCxnSpPr>
          <p:nvPr/>
        </p:nvCxnSpPr>
        <p:spPr>
          <a:xfrm flipH="1">
            <a:off x="5876876" y="1411429"/>
            <a:ext cx="21184" cy="3159755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2" name="Table 10">
            <a:extLst>
              <a:ext uri="{FF2B5EF4-FFF2-40B4-BE49-F238E27FC236}">
                <a16:creationId xmlns:a16="http://schemas.microsoft.com/office/drawing/2014/main" id="{AF53EC8E-EE26-ED4B-AF3D-0419D3AA1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28181"/>
              </p:ext>
            </p:extLst>
          </p:nvPr>
        </p:nvGraphicFramePr>
        <p:xfrm>
          <a:off x="4795095" y="2204408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crowded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4" name="Table 10">
            <a:extLst>
              <a:ext uri="{FF2B5EF4-FFF2-40B4-BE49-F238E27FC236}">
                <a16:creationId xmlns:a16="http://schemas.microsoft.com/office/drawing/2014/main" id="{97B5E49E-C448-E74D-A754-0B1DEB596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83753"/>
              </p:ext>
            </p:extLst>
          </p:nvPr>
        </p:nvGraphicFramePr>
        <p:xfrm>
          <a:off x="4795095" y="3219987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gorgeous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5" name="Table 10">
            <a:extLst>
              <a:ext uri="{FF2B5EF4-FFF2-40B4-BE49-F238E27FC236}">
                <a16:creationId xmlns:a16="http://schemas.microsoft.com/office/drawing/2014/main" id="{8EC94DC6-10D8-3345-BCAD-E1A5CADDC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88623"/>
              </p:ext>
            </p:extLst>
          </p:nvPr>
        </p:nvGraphicFramePr>
        <p:xfrm>
          <a:off x="4795095" y="4239510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impressive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ACE529C-CCBF-A242-B509-D6A3D558559D}"/>
              </a:ext>
            </a:extLst>
          </p:cNvPr>
          <p:cNvCxnSpPr>
            <a:cxnSpLocks/>
          </p:cNvCxnSpPr>
          <p:nvPr/>
        </p:nvCxnSpPr>
        <p:spPr>
          <a:xfrm flipH="1">
            <a:off x="2857432" y="1353586"/>
            <a:ext cx="29200" cy="2075414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7" name="Table 10">
            <a:extLst>
              <a:ext uri="{FF2B5EF4-FFF2-40B4-BE49-F238E27FC236}">
                <a16:creationId xmlns:a16="http://schemas.microsoft.com/office/drawing/2014/main" id="{087C99CD-737E-6843-9A65-5EE80F495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0603"/>
              </p:ext>
            </p:extLst>
          </p:nvPr>
        </p:nvGraphicFramePr>
        <p:xfrm>
          <a:off x="1783667" y="2146565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ancient</a:t>
                      </a:r>
                      <a:endParaRPr lang="en-GB" sz="1200" dirty="0">
                        <a:solidFill>
                          <a:srgbClr val="211D1E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58" name="Table 10">
            <a:extLst>
              <a:ext uri="{FF2B5EF4-FFF2-40B4-BE49-F238E27FC236}">
                <a16:creationId xmlns:a16="http://schemas.microsoft.com/office/drawing/2014/main" id="{0033227C-E791-7C4B-BDD4-204C77ED1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0586"/>
              </p:ext>
            </p:extLst>
          </p:nvPr>
        </p:nvGraphicFramePr>
        <p:xfrm>
          <a:off x="1807466" y="3053009"/>
          <a:ext cx="2072861" cy="70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1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33995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busy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7337"/>
                  </a:ext>
                </a:extLst>
              </a:tr>
            </a:tbl>
          </a:graphicData>
        </a:graphic>
      </p:graphicFrame>
      <p:graphicFrame>
        <p:nvGraphicFramePr>
          <p:cNvPr id="35" name="Table 10">
            <a:extLst>
              <a:ext uri="{FF2B5EF4-FFF2-40B4-BE49-F238E27FC236}">
                <a16:creationId xmlns:a16="http://schemas.microsoft.com/office/drawing/2014/main" id="{BD498C50-F91C-9141-9A38-39DBAAB3F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73346"/>
              </p:ext>
            </p:extLst>
          </p:nvPr>
        </p:nvGraphicFramePr>
        <p:xfrm>
          <a:off x="3225620" y="973261"/>
          <a:ext cx="5191262" cy="57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91262">
                  <a:extLst>
                    <a:ext uri="{9D8B030D-6E8A-4147-A177-3AD203B41FA5}">
                      <a16:colId xmlns:a16="http://schemas.microsoft.com/office/drawing/2014/main" val="2899145132"/>
                    </a:ext>
                  </a:extLst>
                </a:gridCol>
              </a:tblGrid>
              <a:tr h="57019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D </a:t>
                      </a:r>
                      <a:r>
                        <a:rPr lang="it-IT" sz="24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Adjectives</a:t>
                      </a:r>
                      <a:r>
                        <a:rPr lang="it-IT" sz="24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 to </a:t>
                      </a:r>
                      <a:r>
                        <a:rPr lang="it-IT" sz="24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describe</a:t>
                      </a:r>
                      <a:r>
                        <a:rPr lang="it-IT" sz="2400" b="1" dirty="0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it-IT" sz="2400" b="1" dirty="0" err="1">
                          <a:solidFill>
                            <a:srgbClr val="211D1E"/>
                          </a:solidFill>
                          <a:effectLst/>
                          <a:latin typeface="Helvetica" pitchFamily="2" charset="0"/>
                        </a:rPr>
                        <a:t>places</a:t>
                      </a:r>
                      <a:endParaRPr lang="en-IT" sz="2400" b="1" i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6561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BD07A093-3B72-4B4E-B596-B0E7ED60F88B}"/>
              </a:ext>
            </a:extLst>
          </p:cNvPr>
          <p:cNvSpPr txBox="1"/>
          <p:nvPr/>
        </p:nvSpPr>
        <p:spPr>
          <a:xfrm>
            <a:off x="9463489" y="215774"/>
            <a:ext cx="25080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IT" sz="2000" b="1" dirty="0">
                <a:solidFill>
                  <a:srgbClr val="DD5C0A"/>
                </a:solidFill>
                <a:latin typeface="Helvetica" pitchFamily="2" charset="0"/>
              </a:rPr>
              <a:t>GOING PLACES</a:t>
            </a:r>
          </a:p>
        </p:txBody>
      </p:sp>
      <p:sp>
        <p:nvSpPr>
          <p:cNvPr id="2" name="Chord 1">
            <a:extLst>
              <a:ext uri="{FF2B5EF4-FFF2-40B4-BE49-F238E27FC236}">
                <a16:creationId xmlns:a16="http://schemas.microsoft.com/office/drawing/2014/main" id="{F967A61B-F1F4-CC86-4B6E-FCCFB6E0939F}"/>
              </a:ext>
            </a:extLst>
          </p:cNvPr>
          <p:cNvSpPr/>
          <p:nvPr/>
        </p:nvSpPr>
        <p:spPr>
          <a:xfrm>
            <a:off x="9110246" y="71344"/>
            <a:ext cx="908398" cy="738314"/>
          </a:xfrm>
          <a:prstGeom prst="chord">
            <a:avLst/>
          </a:prstGeom>
          <a:solidFill>
            <a:srgbClr val="0097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T" sz="4000" dirty="0">
                <a:solidFill>
                  <a:schemeClr val="bg1"/>
                </a:solidFill>
              </a:rPr>
              <a:t>4       </a:t>
            </a:r>
          </a:p>
        </p:txBody>
      </p:sp>
    </p:spTree>
    <p:extLst>
      <p:ext uri="{BB962C8B-B14F-4D97-AF65-F5344CB8AC3E}">
        <p14:creationId xmlns:p14="http://schemas.microsoft.com/office/powerpoint/2010/main" val="298637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custGeom>
          <a:avLst/>
          <a:gdLst>
            <a:gd name="connsiteX0" fmla="*/ 0 w 11807687"/>
            <a:gd name="connsiteY0" fmla="*/ 0 h 5640457"/>
            <a:gd name="connsiteX1" fmla="*/ 11807687 w 11807687"/>
            <a:gd name="connsiteY1" fmla="*/ 0 h 5640457"/>
            <a:gd name="connsiteX2" fmla="*/ 11807687 w 11807687"/>
            <a:gd name="connsiteY2" fmla="*/ 5640457 h 5640457"/>
            <a:gd name="connsiteX3" fmla="*/ 0 w 11807687"/>
            <a:gd name="connsiteY3" fmla="*/ 5640457 h 5640457"/>
            <a:gd name="connsiteX4" fmla="*/ 0 w 11807687"/>
            <a:gd name="connsiteY4" fmla="*/ 0 h 5640457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1807687" h="5640457" fill="none" extrusionOk="0">
              <a:moveTo>
                <a:pt x="0" y="0"/>
              </a:moveTo>
              <a:cubicBezTo>
                <a:pt x="1752238" y="-49533"/>
                <a:pt x="10590872" y="-14809"/>
                <a:pt x="11807687" y="0"/>
              </a:cubicBezTo>
              <a:cubicBezTo>
                <a:pt x="11895326" y="2366563"/>
                <a:pt x="11735008" y="3334193"/>
                <a:pt x="11807687" y="5640457"/>
              </a:cubicBezTo>
              <a:cubicBezTo>
                <a:pt x="10096829" y="5592226"/>
                <a:pt x="5210570" y="5724912"/>
                <a:pt x="0" y="5640457"/>
              </a:cubicBezTo>
              <a:cubicBezTo>
                <a:pt x="-38581" y="3009101"/>
                <a:pt x="63341" y="2772130"/>
                <a:pt x="0" y="0"/>
              </a:cubicBezTo>
              <a:close/>
            </a:path>
            <a:path w="11807687" h="5640457" stroke="0" extrusionOk="0">
              <a:moveTo>
                <a:pt x="0" y="0"/>
              </a:moveTo>
              <a:cubicBezTo>
                <a:pt x="4995101" y="118645"/>
                <a:pt x="6450305" y="116012"/>
                <a:pt x="11807687" y="0"/>
              </a:cubicBezTo>
              <a:cubicBezTo>
                <a:pt x="11674805" y="628301"/>
                <a:pt x="11892638" y="4415143"/>
                <a:pt x="11807687" y="5640457"/>
              </a:cubicBezTo>
              <a:cubicBezTo>
                <a:pt x="9932128" y="5775057"/>
                <a:pt x="2111847" y="5483261"/>
                <a:pt x="0" y="5640457"/>
              </a:cubicBezTo>
              <a:cubicBezTo>
                <a:pt x="-20187" y="4326307"/>
                <a:pt x="-152480" y="2514825"/>
                <a:pt x="0" y="0"/>
              </a:cubicBezTo>
              <a:close/>
            </a:path>
          </a:pathLst>
        </a:custGeom>
        <a:solidFill>
          <a:schemeClr val="bg2"/>
        </a:solidFill>
        <a:ln>
          <a:solidFill>
            <a:schemeClr val="bg2"/>
          </a:solidFill>
          <a:extLst>
            <a:ext uri="{C807C97D-BFC1-408E-A445-0C87EB9F89A2}">
              <ask:lineSketchStyleProps xmlns:ask="http://schemas.microsoft.com/office/drawing/2018/sketchyshapes" sd="1219033472">
                <ask:type>
                  <ask:lineSketchCurved/>
                </ask:type>
              </ask:lineSketchStyleProps>
            </a:ext>
          </a:extLst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154</Words>
  <Application>Microsoft Macintosh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Bradshaw 11882</dc:creator>
  <cp:lastModifiedBy>BRADSHAW VICTORIA</cp:lastModifiedBy>
  <cp:revision>20</cp:revision>
  <dcterms:created xsi:type="dcterms:W3CDTF">2021-11-04T13:57:18Z</dcterms:created>
  <dcterms:modified xsi:type="dcterms:W3CDTF">2022-12-15T15:11:13Z</dcterms:modified>
</cp:coreProperties>
</file>